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35" r:id="rId5"/>
    <p:sldId id="336" r:id="rId6"/>
    <p:sldId id="348" r:id="rId7"/>
    <p:sldId id="337" r:id="rId8"/>
    <p:sldId id="338" r:id="rId9"/>
    <p:sldId id="339" r:id="rId10"/>
    <p:sldId id="340" r:id="rId11"/>
    <p:sldId id="341" r:id="rId12"/>
    <p:sldId id="342" r:id="rId13"/>
    <p:sldId id="349" r:id="rId14"/>
    <p:sldId id="343" r:id="rId15"/>
    <p:sldId id="344" r:id="rId16"/>
    <p:sldId id="345" r:id="rId17"/>
    <p:sldId id="346" r:id="rId18"/>
    <p:sldId id="350" r:id="rId19"/>
    <p:sldId id="3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B9C"/>
    <a:srgbClr val="FEF4EA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954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Open-</a:t>
            </a:r>
            <a:r>
              <a:rPr lang="en-US" dirty="0" err="1"/>
              <a:t>gl</a:t>
            </a:r>
            <a:r>
              <a:rPr lang="en-US" dirty="0"/>
              <a:t> using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5D954-5F56-E250-81D4-4E4A16E43521}"/>
              </a:ext>
            </a:extLst>
          </p:cNvPr>
          <p:cNvSpPr txBox="1"/>
          <p:nvPr/>
        </p:nvSpPr>
        <p:spPr>
          <a:xfrm>
            <a:off x="7301391" y="3831797"/>
            <a:ext cx="276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by Carson Mead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0F0B6-79D4-6175-1BE7-E11A2A07D9C4}"/>
              </a:ext>
            </a:extLst>
          </p:cNvPr>
          <p:cNvSpPr txBox="1"/>
          <p:nvPr/>
        </p:nvSpPr>
        <p:spPr>
          <a:xfrm>
            <a:off x="5703357" y="2026626"/>
            <a:ext cx="595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Making A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E12ED-BCDF-4DE2-4128-02E6C25D3139}"/>
              </a:ext>
            </a:extLst>
          </p:cNvPr>
          <p:cNvSpPr txBox="1"/>
          <p:nvPr/>
        </p:nvSpPr>
        <p:spPr>
          <a:xfrm>
            <a:off x="8201320" y="2949956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in a room with multiple computers&#10;&#10;AI-generated content may be incorrect.">
            <a:extLst>
              <a:ext uri="{FF2B5EF4-FFF2-40B4-BE49-F238E27FC236}">
                <a16:creationId xmlns:a16="http://schemas.microsoft.com/office/drawing/2014/main" id="{6643448E-DF8B-74B4-7372-5F0D5D98C5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19248" y="246253"/>
            <a:ext cx="8231383" cy="618357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28076-8DE9-05A4-A8E5-D050D699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3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But we want more!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659255"/>
            <a:ext cx="10210800" cy="1954692"/>
          </a:xfrm>
        </p:spPr>
        <p:txBody>
          <a:bodyPr/>
          <a:lstStyle/>
          <a:p>
            <a:r>
              <a:rPr lang="en-US" dirty="0"/>
              <a:t>To build more, we need:</a:t>
            </a:r>
          </a:p>
          <a:p>
            <a:pPr marL="342900" indent="-342900">
              <a:buFontTx/>
              <a:buChar char="-"/>
            </a:pPr>
            <a:r>
              <a:rPr lang="en-US" dirty="0"/>
              <a:t>Vertex groups</a:t>
            </a:r>
          </a:p>
          <a:p>
            <a:pPr marL="342900" indent="-342900">
              <a:buFontTx/>
              <a:buChar char="-"/>
            </a:pPr>
            <a:r>
              <a:rPr lang="en-US" dirty="0"/>
              <a:t>Vertex buffers</a:t>
            </a:r>
          </a:p>
          <a:p>
            <a:pPr marL="342900" indent="-342900">
              <a:buFontTx/>
              <a:buChar char="-"/>
            </a:pPr>
            <a:r>
              <a:rPr lang="en-US" dirty="0"/>
              <a:t>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Placeholder 9" descr="Close up shot of connecting patterns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8121" b="28121"/>
          <a:stretch/>
        </p:blipFill>
        <p:spPr>
          <a:xfrm>
            <a:off x="2179320" y="4094802"/>
            <a:ext cx="10027919" cy="2468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857838"/>
            <a:ext cx="1947735" cy="529001"/>
          </a:xfrm>
        </p:spPr>
        <p:txBody>
          <a:bodyPr/>
          <a:lstStyle/>
          <a:p>
            <a:r>
              <a:rPr lang="en-US" dirty="0" err="1"/>
              <a:t>SHaders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9559" y="1386839"/>
            <a:ext cx="5005633" cy="149776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Compiled at runtime</a:t>
            </a:r>
          </a:p>
          <a:p>
            <a:pPr marL="342900" indent="-342900">
              <a:buFontTx/>
              <a:buChar char="-"/>
            </a:pPr>
            <a:r>
              <a:rPr lang="en-US" dirty="0"/>
              <a:t>Open-GL specific C language</a:t>
            </a:r>
          </a:p>
          <a:p>
            <a:pPr marL="342900" indent="-342900">
              <a:buFontTx/>
              <a:buChar char="-"/>
            </a:pPr>
            <a:r>
              <a:rPr lang="en-US" dirty="0"/>
              <a:t>Linking to current program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31297F-13FB-F987-2C9F-219FECD8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9" y="3687968"/>
            <a:ext cx="5001323" cy="1276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1A67F1-EA1B-BF10-711F-D2582C51BC3F}"/>
              </a:ext>
            </a:extLst>
          </p:cNvPr>
          <p:cNvSpPr txBox="1"/>
          <p:nvPr/>
        </p:nvSpPr>
        <p:spPr>
          <a:xfrm>
            <a:off x="829559" y="3299381"/>
            <a:ext cx="50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Vertex Shader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B7D98-EE86-455C-84BF-95834C5B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70" y="3668714"/>
            <a:ext cx="3486539" cy="1295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BF9F98-B806-63AE-E630-78C9033EBE98}"/>
              </a:ext>
            </a:extLst>
          </p:cNvPr>
          <p:cNvSpPr txBox="1"/>
          <p:nvPr/>
        </p:nvSpPr>
        <p:spPr>
          <a:xfrm>
            <a:off x="6750970" y="3299381"/>
            <a:ext cx="348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Fragment Shader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AEF15E-50AE-47D8-6811-F8557ECA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439523"/>
            <a:ext cx="7059010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657B-BEB4-5B05-FC52-8CA3B5DFC556}"/>
              </a:ext>
            </a:extLst>
          </p:cNvPr>
          <p:cNvSpPr txBox="1"/>
          <p:nvPr/>
        </p:nvSpPr>
        <p:spPr>
          <a:xfrm>
            <a:off x="2820185" y="2659559"/>
            <a:ext cx="6551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Let’s See the Code!! 😍</a:t>
            </a:r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5D692-E268-33A8-ABAE-459D3EF0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person with his mouth open in front of a computer&#10;&#10;AI-generated content may be incorrect.">
            <a:extLst>
              <a:ext uri="{FF2B5EF4-FFF2-40B4-BE49-F238E27FC236}">
                <a16:creationId xmlns:a16="http://schemas.microsoft.com/office/drawing/2014/main" id="{607FB014-E8C7-C002-E735-9DAFFBD4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15" y="155542"/>
            <a:ext cx="4918170" cy="65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0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Project summary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Create an Open GL “program” using c</a:t>
            </a:r>
          </a:p>
          <a:p>
            <a:r>
              <a:rPr lang="en-US" dirty="0"/>
              <a:t>Easy to use and simplified</a:t>
            </a:r>
          </a:p>
          <a:p>
            <a:r>
              <a:rPr lang="en-US" dirty="0"/>
              <a:t>Open to x86 integration and “acceleration”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DA87-E391-519B-F816-4CDC791D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19" y="395791"/>
            <a:ext cx="4057627" cy="620209"/>
          </a:xfrm>
        </p:spPr>
        <p:txBody>
          <a:bodyPr/>
          <a:lstStyle/>
          <a:p>
            <a:r>
              <a:rPr lang="en-US" dirty="0"/>
              <a:t>What is open-</a:t>
            </a:r>
            <a:r>
              <a:rPr lang="en-US" dirty="0" err="1"/>
              <a:t>gl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4CBC6-C46B-4346-B51A-61CD52A56E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119" y="1149004"/>
            <a:ext cx="4057627" cy="1298632"/>
          </a:xfrm>
        </p:spPr>
        <p:txBody>
          <a:bodyPr/>
          <a:lstStyle/>
          <a:p>
            <a:r>
              <a:rPr lang="en-US" dirty="0"/>
              <a:t>Hardware Accelerated Graphical Language</a:t>
            </a:r>
          </a:p>
          <a:p>
            <a:r>
              <a:rPr lang="en-US" dirty="0"/>
              <a:t>Vector based C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B0006-FA43-335D-1412-518E6CE6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A3BCD-42F7-F6B2-1437-8EB2A5DF1F71}"/>
              </a:ext>
            </a:extLst>
          </p:cNvPr>
          <p:cNvSpPr txBox="1"/>
          <p:nvPr/>
        </p:nvSpPr>
        <p:spPr>
          <a:xfrm>
            <a:off x="348119" y="2653883"/>
            <a:ext cx="603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Project uses GLFW and GLEW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19795-20A4-4A36-4BB7-0A94820896DE}"/>
              </a:ext>
            </a:extLst>
          </p:cNvPr>
          <p:cNvSpPr txBox="1"/>
          <p:nvPr/>
        </p:nvSpPr>
        <p:spPr>
          <a:xfrm>
            <a:off x="348119" y="3251200"/>
            <a:ext cx="5600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GLFW:</a:t>
            </a:r>
          </a:p>
          <a:p>
            <a:pPr marL="285750" indent="-285750">
              <a:buFontTx/>
              <a:buChar char="-"/>
            </a:pPr>
            <a:r>
              <a:rPr lang="en-US" dirty="0"/>
              <a:t>Window and Context creation library specifically for Open-GL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GLEW:</a:t>
            </a:r>
          </a:p>
          <a:p>
            <a:r>
              <a:rPr lang="en-US" dirty="0"/>
              <a:t>- Function and Method importer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C27C9-E19D-BA20-1E0C-09403D16C242}"/>
              </a:ext>
            </a:extLst>
          </p:cNvPr>
          <p:cNvSpPr txBox="1"/>
          <p:nvPr/>
        </p:nvSpPr>
        <p:spPr>
          <a:xfrm>
            <a:off x="4184072" y="573425"/>
            <a:ext cx="464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Developed by Vulkan and Kronos Group</a:t>
            </a:r>
          </a:p>
        </p:txBody>
      </p:sp>
    </p:spTree>
    <p:extLst>
      <p:ext uri="{BB962C8B-B14F-4D97-AF65-F5344CB8AC3E}">
        <p14:creationId xmlns:p14="http://schemas.microsoft.com/office/powerpoint/2010/main" val="293179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Documentation :)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brightnessContrast bright="27000" contrast="-53000"/>
                    </a14:imgEffect>
                  </a14:imgLayer>
                </a14:imgProps>
              </a:ext>
            </a:extLst>
          </a:blip>
          <a:srcRect l="3814" r="3814"/>
          <a:stretch/>
        </p:blipFill>
        <p:spPr>
          <a:xfrm>
            <a:off x="7625969" y="-9144"/>
            <a:ext cx="4581525" cy="66024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2898D0-A92E-52BE-ABBD-09C9647B3E8E}"/>
              </a:ext>
            </a:extLst>
          </p:cNvPr>
          <p:cNvSpPr txBox="1"/>
          <p:nvPr/>
        </p:nvSpPr>
        <p:spPr>
          <a:xfrm>
            <a:off x="902208" y="1677138"/>
            <a:ext cx="4784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ACB9C"/>
                </a:solidFill>
                <a:latin typeface="Arial Black" panose="020B0A04020102020204" pitchFamily="34" charset="0"/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24518" t="2166" r="51294" b="-6038"/>
          <a:stretch/>
        </p:blipFill>
        <p:spPr>
          <a:xfrm>
            <a:off x="-2509933" y="136060"/>
            <a:ext cx="7931020" cy="678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06463E-9D03-2F72-4DB0-B4A344D31A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28600"/>
            <a:ext cx="5864225" cy="6218555"/>
          </a:xfrm>
        </p:spPr>
        <p:txBody>
          <a:bodyPr/>
          <a:lstStyle/>
          <a:p>
            <a:r>
              <a:rPr lang="en-US" b="1" dirty="0"/>
              <a:t>The Issue With Documentation</a:t>
            </a:r>
          </a:p>
          <a:p>
            <a:endParaRPr lang="en-US" b="1" dirty="0"/>
          </a:p>
          <a:p>
            <a:pPr marL="457200" indent="-457200">
              <a:buFontTx/>
              <a:buChar char="-"/>
            </a:pPr>
            <a:r>
              <a:rPr lang="en-US" b="1" dirty="0"/>
              <a:t>Overcomplicated</a:t>
            </a:r>
          </a:p>
          <a:p>
            <a:pPr marL="457200" indent="-457200">
              <a:buFontTx/>
              <a:buChar char="-"/>
            </a:pPr>
            <a:r>
              <a:rPr lang="en-US" b="1" dirty="0"/>
              <a:t>Not beginner/ user friendly</a:t>
            </a:r>
          </a:p>
          <a:p>
            <a:pPr marL="457200" indent="-457200">
              <a:buFontTx/>
              <a:buChar char="-"/>
            </a:pPr>
            <a:r>
              <a:rPr lang="en-US" b="1" dirty="0"/>
              <a:t>Difficult to account for every user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62" y="93924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Simplifying the Process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6662" y="1555957"/>
            <a:ext cx="6787528" cy="4054492"/>
          </a:xfrm>
        </p:spPr>
        <p:txBody>
          <a:bodyPr>
            <a:normAutofit/>
          </a:bodyPr>
          <a:lstStyle/>
          <a:p>
            <a:r>
              <a:rPr lang="en-US" sz="2800" dirty="0"/>
              <a:t>Simple scripts</a:t>
            </a:r>
          </a:p>
          <a:p>
            <a:r>
              <a:rPr lang="en-US" sz="2800" dirty="0"/>
              <a:t>Downloads and install the exact libraries required</a:t>
            </a:r>
          </a:p>
          <a:p>
            <a:r>
              <a:rPr lang="en-US" sz="2800" dirty="0"/>
              <a:t>“build” script to compile with linking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BE418-A5FE-4155-5FD9-2F6B8EBA789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11888" y="2140179"/>
            <a:ext cx="3191320" cy="352474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02C876-1B69-0412-A2A7-05C22FE6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834"/>
          <a:stretch/>
        </p:blipFill>
        <p:spPr>
          <a:xfrm>
            <a:off x="6681299" y="365426"/>
            <a:ext cx="5263051" cy="1305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10B976-D4A9-D510-85B0-FE9A2AEA4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80" y="4641045"/>
            <a:ext cx="1976871" cy="19768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C63A10-4D97-CF4E-2899-52AC1475772F}"/>
              </a:ext>
            </a:extLst>
          </p:cNvPr>
          <p:cNvSpPr txBox="1"/>
          <p:nvPr/>
        </p:nvSpPr>
        <p:spPr>
          <a:xfrm>
            <a:off x="2822760" y="4076343"/>
            <a:ext cx="216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/>
              <a:t>Github</a:t>
            </a:r>
            <a:r>
              <a:rPr lang="en-US" b="1" u="sng" dirty="0"/>
              <a:t>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C3620-F9F3-3A86-8E52-06E2D555CB21}"/>
              </a:ext>
            </a:extLst>
          </p:cNvPr>
          <p:cNvSpPr txBox="1"/>
          <p:nvPr/>
        </p:nvSpPr>
        <p:spPr>
          <a:xfrm>
            <a:off x="2055756" y="3683747"/>
            <a:ext cx="3466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OpenGL Simple Starter</a:t>
            </a: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985" y="441960"/>
            <a:ext cx="6150912" cy="3316893"/>
          </a:xfrm>
        </p:spPr>
        <p:txBody>
          <a:bodyPr/>
          <a:lstStyle/>
          <a:p>
            <a:r>
              <a:rPr lang="en-US" dirty="0"/>
              <a:t>Back to the project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9232" y="3758853"/>
            <a:ext cx="3697224" cy="474819"/>
          </a:xfrm>
        </p:spPr>
        <p:txBody>
          <a:bodyPr/>
          <a:lstStyle/>
          <a:p>
            <a:r>
              <a:rPr lang="en-US" dirty="0"/>
              <a:t>Making a window 😱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838986"/>
            <a:ext cx="4887594" cy="560046"/>
          </a:xfrm>
        </p:spPr>
        <p:txBody>
          <a:bodyPr/>
          <a:lstStyle/>
          <a:p>
            <a:r>
              <a:rPr lang="en-US" dirty="0"/>
              <a:t>Window requirements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1352" y="1513229"/>
            <a:ext cx="4887594" cy="368776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Initialize GLFW</a:t>
            </a:r>
          </a:p>
          <a:p>
            <a:pPr marL="342900" indent="-342900">
              <a:buFontTx/>
              <a:buChar char="-"/>
            </a:pPr>
            <a:r>
              <a:rPr lang="en-US" dirty="0"/>
              <a:t>Initialize GLEW</a:t>
            </a:r>
          </a:p>
          <a:p>
            <a:pPr marL="342900" indent="-342900">
              <a:buFontTx/>
              <a:buChar char="-"/>
            </a:pPr>
            <a:r>
              <a:rPr lang="en-US" dirty="0"/>
              <a:t>GLFW OpenGL context</a:t>
            </a:r>
          </a:p>
          <a:p>
            <a:pPr marL="342900" indent="-342900">
              <a:buFontTx/>
              <a:buChar char="-"/>
            </a:pPr>
            <a:r>
              <a:rPr lang="en-US" dirty="0"/>
              <a:t>GLFW OpenGL window 😐</a:t>
            </a:r>
          </a:p>
          <a:p>
            <a:pPr marL="342900" indent="-342900">
              <a:buFontTx/>
              <a:buChar char="-"/>
            </a:pPr>
            <a:r>
              <a:rPr lang="en-US" dirty="0"/>
              <a:t>Buffer loop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8B9C2-47B4-1B49-C974-F2AE56C5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1" t="2863" r="1959" b="2960"/>
          <a:stretch/>
        </p:blipFill>
        <p:spPr>
          <a:xfrm>
            <a:off x="5865499" y="650449"/>
            <a:ext cx="6097115" cy="4835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809833-1226-372E-C65F-7A1F1BD3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668" b="48640"/>
          <a:stretch/>
        </p:blipFill>
        <p:spPr>
          <a:xfrm>
            <a:off x="188217" y="331706"/>
            <a:ext cx="6117333" cy="5516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9DBEB0-8097-8427-FBB2-847FFD4CC5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389" r="36974"/>
          <a:stretch/>
        </p:blipFill>
        <p:spPr>
          <a:xfrm>
            <a:off x="6619876" y="331706"/>
            <a:ext cx="5089464" cy="55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{E3AA96F4-08DD-4F19-86F9-8FE2A328F55E}tf16411248_win32</Template>
  <TotalTime>63</TotalTime>
  <Words>198</Words>
  <Application>Microsoft Office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Avenir Next LT Pro Light</vt:lpstr>
      <vt:lpstr>Calibri</vt:lpstr>
      <vt:lpstr>Posterama</vt:lpstr>
      <vt:lpstr>Custom</vt:lpstr>
      <vt:lpstr>Open-gl using c</vt:lpstr>
      <vt:lpstr>Project summary </vt:lpstr>
      <vt:lpstr>What is open-gl?</vt:lpstr>
      <vt:lpstr>The power of Documentation :)</vt:lpstr>
      <vt:lpstr>PowerPoint Presentation</vt:lpstr>
      <vt:lpstr>Simplifying the Process</vt:lpstr>
      <vt:lpstr>Back to the project</vt:lpstr>
      <vt:lpstr>Window requirements</vt:lpstr>
      <vt:lpstr>PowerPoint Presentation</vt:lpstr>
      <vt:lpstr>PowerPoint Presentation</vt:lpstr>
      <vt:lpstr>But we want more!</vt:lpstr>
      <vt:lpstr>SHaders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Carson Mead</dc:creator>
  <cp:lastModifiedBy>Carson Mead</cp:lastModifiedBy>
  <cp:revision>5</cp:revision>
  <dcterms:created xsi:type="dcterms:W3CDTF">2025-05-15T02:59:40Z</dcterms:created>
  <dcterms:modified xsi:type="dcterms:W3CDTF">2025-05-15T15:48:42Z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